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311" r:id="rId4"/>
    <p:sldId id="272" r:id="rId5"/>
    <p:sldId id="310" r:id="rId6"/>
    <p:sldId id="312" r:id="rId7"/>
    <p:sldId id="313" r:id="rId8"/>
    <p:sldId id="314" r:id="rId9"/>
    <p:sldId id="315" r:id="rId10"/>
    <p:sldId id="322" r:id="rId11"/>
    <p:sldId id="323" r:id="rId12"/>
    <p:sldId id="317" r:id="rId13"/>
    <p:sldId id="318" r:id="rId14"/>
    <p:sldId id="319" r:id="rId15"/>
    <p:sldId id="320" r:id="rId16"/>
    <p:sldId id="321" r:id="rId17"/>
    <p:sldId id="316" r:id="rId18"/>
    <p:sldId id="262" r:id="rId19"/>
    <p:sldId id="291" r:id="rId20"/>
    <p:sldId id="274" r:id="rId21"/>
    <p:sldId id="293" r:id="rId22"/>
    <p:sldId id="286" r:id="rId23"/>
    <p:sldId id="287" r:id="rId24"/>
    <p:sldId id="305" r:id="rId25"/>
    <p:sldId id="288" r:id="rId26"/>
    <p:sldId id="289" r:id="rId27"/>
    <p:sldId id="296" r:id="rId28"/>
    <p:sldId id="297" r:id="rId29"/>
    <p:sldId id="299" r:id="rId30"/>
    <p:sldId id="301" r:id="rId31"/>
    <p:sldId id="285" r:id="rId32"/>
    <p:sldId id="303" r:id="rId33"/>
    <p:sldId id="302" r:id="rId34"/>
    <p:sldId id="281" r:id="rId35"/>
    <p:sldId id="283" r:id="rId36"/>
    <p:sldId id="284" r:id="rId37"/>
    <p:sldId id="304" r:id="rId38"/>
    <p:sldId id="307" r:id="rId39"/>
    <p:sldId id="308" r:id="rId40"/>
    <p:sldId id="30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00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05/01/15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1" Type="http://schemas.microsoft.com/office/2007/relationships/media" Target="../media/media4.mpg"/><Relationship Id="rId2" Type="http://schemas.openxmlformats.org/officeDocument/2006/relationships/video" Target="../media/media4.m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7.emf"/><Relationship Id="rId5" Type="http://schemas.openxmlformats.org/officeDocument/2006/relationships/image" Target="../media/image29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3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6.em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9.emf"/><Relationship Id="rId6" Type="http://schemas.openxmlformats.org/officeDocument/2006/relationships/image" Target="../media/image4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4.emf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6.png"/><Relationship Id="rId8" Type="http://schemas.openxmlformats.org/officeDocument/2006/relationships/image" Target="../media/image47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gi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67.emf"/><Relationship Id="rId13" Type="http://schemas.openxmlformats.org/officeDocument/2006/relationships/oleObject" Target="../embeddings/oleObject26.bin"/><Relationship Id="rId14" Type="http://schemas.openxmlformats.org/officeDocument/2006/relationships/image" Target="../media/image68.emf"/><Relationship Id="rId15" Type="http://schemas.openxmlformats.org/officeDocument/2006/relationships/oleObject" Target="../embeddings/oleObject27.bin"/><Relationship Id="rId16" Type="http://schemas.openxmlformats.org/officeDocument/2006/relationships/image" Target="../media/image69.emf"/><Relationship Id="rId17" Type="http://schemas.openxmlformats.org/officeDocument/2006/relationships/oleObject" Target="../embeddings/oleObject28.bin"/><Relationship Id="rId18" Type="http://schemas.openxmlformats.org/officeDocument/2006/relationships/image" Target="../media/image7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7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75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76.e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Characteristics of pinned polymer loop in external field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54947"/>
            <a:ext cx="685165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05.01.2015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For PhD seminar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13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(T = 1, N =50) </a:t>
            </a:r>
            <a:endParaRPr lang="en-US" sz="3600" dirty="0"/>
          </a:p>
        </p:txBody>
      </p:sp>
      <p:pic>
        <p:nvPicPr>
          <p:cNvPr id="2" name="movie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9" y="1585913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858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(T=10000, N =50) </a:t>
            </a:r>
            <a:endParaRPr lang="en-US" sz="3600" dirty="0"/>
          </a:p>
        </p:txBody>
      </p:sp>
      <p:pic>
        <p:nvPicPr>
          <p:cNvPr id="2" name="movieTin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1697038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 </a:t>
            </a:r>
            <a:endParaRPr lang="en-US" sz="3600" dirty="0"/>
          </a:p>
        </p:txBody>
      </p:sp>
      <p:pic>
        <p:nvPicPr>
          <p:cNvPr id="4" name="Picture 3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140439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0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</a:t>
            </a:r>
            <a:endParaRPr lang="en-US" sz="3600" dirty="0"/>
          </a:p>
        </p:txBody>
      </p:sp>
      <p:pic>
        <p:nvPicPr>
          <p:cNvPr id="2" name="Picture 1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665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(r: T=1, b: T=50, g: T=1000)</a:t>
            </a:r>
            <a:endParaRPr lang="en-US" sz="3600" dirty="0"/>
          </a:p>
        </p:txBody>
      </p:sp>
      <p:pic>
        <p:nvPicPr>
          <p:cNvPr id="2" name="Picture 1" descr="figure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8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130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TODO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47750" y="1214566"/>
            <a:ext cx="684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tensor:  both numerically and analytically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1403"/>
            <a:ext cx="9144000" cy="2230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750" y="2795716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Shape at turning point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04329" y="2826265"/>
            <a:ext cx="259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Tumbling dynamics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13250" y="3057098"/>
            <a:ext cx="11799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6000" y="2904181"/>
            <a:ext cx="469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7275" y="1970216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Multiple polymer rings ----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interaction?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88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nov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1115483"/>
            <a:ext cx="5628830" cy="5628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12" y="358027"/>
            <a:ext cx="380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Tumbling dynamics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6527" y="603276"/>
            <a:ext cx="492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Philipp S. </a:t>
            </a:r>
            <a:r>
              <a:rPr lang="en-US" u="sng" dirty="0" smtClean="0"/>
              <a:t>Lang </a:t>
            </a:r>
            <a:r>
              <a:rPr lang="en-US" u="sng" dirty="0" err="1" smtClean="0"/>
              <a:t>etal</a:t>
            </a:r>
            <a:r>
              <a:rPr lang="en-US" u="sng" dirty="0" smtClean="0"/>
              <a:t>. Phys</a:t>
            </a:r>
            <a:r>
              <a:rPr lang="en-US" u="sng" dirty="0"/>
              <a:t>. Rev. E 89, </a:t>
            </a:r>
            <a:r>
              <a:rPr lang="en-US" u="sng" dirty="0" smtClean="0"/>
              <a:t>022606 (2014)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2530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33" y="2373859"/>
            <a:ext cx="4809573" cy="360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665" y="382983"/>
            <a:ext cx="424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 Model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0010" y="4137671"/>
            <a:ext cx="3553423" cy="2246769"/>
            <a:chOff x="727810" y="1939378"/>
            <a:chExt cx="3553423" cy="2246769"/>
          </a:xfrm>
        </p:grpSpPr>
        <p:sp>
          <p:nvSpPr>
            <p:cNvPr id="4" name="TextBox 3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5821762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37" name="Equation" r:id="rId4" imgW="127000" imgH="139700" progId="Equation.3">
                    <p:embed/>
                  </p:oleObj>
                </mc:Choice>
                <mc:Fallback>
                  <p:oleObj name="Equation" r:id="rId4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658396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38" name="Equation" r:id="rId6" imgW="127000" imgH="215900" progId="Equation.3">
                    <p:embed/>
                  </p:oleObj>
                </mc:Choice>
                <mc:Fallback>
                  <p:oleObj name="Equation" r:id="rId6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ounded Rectangular Callout 20"/>
          <p:cNvSpPr/>
          <p:nvPr/>
        </p:nvSpPr>
        <p:spPr>
          <a:xfrm>
            <a:off x="610733" y="2373860"/>
            <a:ext cx="2632845" cy="1446804"/>
          </a:xfrm>
          <a:prstGeom prst="wedgeRoundRectCallout">
            <a:avLst>
              <a:gd name="adj1" fmla="val 98553"/>
              <a:gd name="adj2" fmla="val 3506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Ring driven by a </a:t>
            </a:r>
            <a:r>
              <a:rPr lang="en-US" sz="2400" dirty="0" smtClean="0">
                <a:solidFill>
                  <a:srgbClr val="FF0000"/>
                </a:solidFill>
              </a:rPr>
              <a:t>Constant </a:t>
            </a:r>
            <a:r>
              <a:rPr lang="en-US" sz="2400" dirty="0" smtClean="0">
                <a:solidFill>
                  <a:schemeClr val="tx1"/>
                </a:solidFill>
              </a:rPr>
              <a:t>force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733" y="1160754"/>
            <a:ext cx="8302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 Chromosome is represented by a bead-rod ring with 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driven bead be the </a:t>
            </a:r>
            <a:r>
              <a:rPr lang="en-US" sz="2800" b="1" dirty="0" smtClean="0">
                <a:solidFill>
                  <a:srgbClr val="FF0000"/>
                </a:solidFill>
              </a:rPr>
              <a:t>SPB</a:t>
            </a:r>
            <a:r>
              <a:rPr lang="en-US" sz="2800" dirty="0" smtClean="0">
                <a:solidFill>
                  <a:schemeClr val="tx2"/>
                </a:solidFill>
              </a:rPr>
              <a:t>(spindle pole body).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8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38908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Background Reminder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Results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TODO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6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7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8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9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4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5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Fission Yeast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2" name="Picture 1" descr="schizo-fissionyeast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411336"/>
            <a:ext cx="4953000" cy="4216494"/>
          </a:xfrm>
          <a:prstGeom prst="rect">
            <a:avLst/>
          </a:prstGeom>
        </p:spPr>
      </p:pic>
      <p:pic>
        <p:nvPicPr>
          <p:cNvPr id="3" name="Picture 2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0672" y="1587500"/>
            <a:ext cx="898278" cy="308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7892" y="4951694"/>
            <a:ext cx="248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Sketch of fission yeast </a:t>
            </a:r>
          </a:p>
          <a:p>
            <a:r>
              <a:rPr lang="en-US" sz="2000" dirty="0" smtClean="0"/>
              <a:t>during cell division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52500" y="5793085"/>
            <a:ext cx="369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/>
              <a:t>Rhind</a:t>
            </a:r>
            <a:r>
              <a:rPr lang="en-US" u="sng" dirty="0"/>
              <a:t> N et </a:t>
            </a:r>
            <a:r>
              <a:rPr lang="en-US" u="sng" dirty="0" smtClean="0"/>
              <a:t>al. </a:t>
            </a:r>
            <a:r>
              <a:rPr lang="en-US" u="sng" dirty="0"/>
              <a:t>Science. April 21, 2011</a:t>
            </a:r>
          </a:p>
        </p:txBody>
      </p:sp>
    </p:spTree>
    <p:extLst>
      <p:ext uri="{BB962C8B-B14F-4D97-AF65-F5344CB8AC3E}">
        <p14:creationId xmlns:p14="http://schemas.microsoft.com/office/powerpoint/2010/main" val="12187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4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5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6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7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8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9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50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51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6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4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5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39924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http://en.wikipedia.org/wiki/List_of_software_for_molecular_mechanics_modeling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266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Polymer Ring</a:t>
            </a:r>
            <a:endParaRPr lang="en-US" sz="3600" dirty="0"/>
          </a:p>
        </p:txBody>
      </p:sp>
      <p:pic>
        <p:nvPicPr>
          <p:cNvPr id="11" name="Picture 10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121" y="3702845"/>
            <a:ext cx="3079750" cy="230981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94125" y="5040313"/>
            <a:ext cx="1539875" cy="5873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712" y="3709790"/>
            <a:ext cx="3135314" cy="23514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54559" y="4691559"/>
            <a:ext cx="1958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co-moving frame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6456" y="2728910"/>
            <a:ext cx="1745058" cy="73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9018" y="1157488"/>
            <a:ext cx="735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One </a:t>
            </a:r>
            <a:r>
              <a:rPr lang="en-US" sz="2400" dirty="0">
                <a:solidFill>
                  <a:schemeClr val="tx2"/>
                </a:solidFill>
              </a:rPr>
              <a:t>Chromosome is represented by a </a:t>
            </a:r>
            <a:r>
              <a:rPr lang="en-US" sz="2400" dirty="0" smtClean="0">
                <a:solidFill>
                  <a:schemeClr val="tx2"/>
                </a:solidFill>
              </a:rPr>
              <a:t>polymer </a:t>
            </a:r>
            <a:r>
              <a:rPr lang="en-US" sz="2400" dirty="0">
                <a:solidFill>
                  <a:schemeClr val="tx2"/>
                </a:solidFill>
              </a:rPr>
              <a:t>ring with 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chemeClr val="tx2"/>
                </a:solidFill>
              </a:rPr>
              <a:t>driven bead be the </a:t>
            </a:r>
            <a:r>
              <a:rPr lang="en-US" sz="2400" b="1" dirty="0">
                <a:solidFill>
                  <a:srgbClr val="FF0000"/>
                </a:solidFill>
              </a:rPr>
              <a:t>SPB</a:t>
            </a:r>
            <a:r>
              <a:rPr lang="en-US" sz="2400" dirty="0">
                <a:solidFill>
                  <a:schemeClr val="tx2"/>
                </a:solidFill>
              </a:rPr>
              <a:t>(spindle </a:t>
            </a:r>
            <a:r>
              <a:rPr lang="en-US" sz="2400" dirty="0" smtClean="0">
                <a:solidFill>
                  <a:schemeClr val="tx2"/>
                </a:solidFill>
              </a:rPr>
              <a:t>pole body</a:t>
            </a:r>
            <a:r>
              <a:rPr lang="en-US" sz="2400" dirty="0">
                <a:solidFill>
                  <a:schemeClr val="tx2"/>
                </a:solidFill>
              </a:rPr>
              <a:t>).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13000" y="3095625"/>
            <a:ext cx="1936750" cy="872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5495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Freely Joined 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0463" y="1559913"/>
            <a:ext cx="3553423" cy="2246769"/>
            <a:chOff x="727810" y="1939378"/>
            <a:chExt cx="3553423" cy="2246769"/>
          </a:xfrm>
        </p:grpSpPr>
        <p:sp>
          <p:nvSpPr>
            <p:cNvPr id="13" name="TextBox 12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1866840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3" name="Equation" r:id="rId3" imgW="127000" imgH="139700" progId="Equation.3">
                    <p:embed/>
                  </p:oleObj>
                </mc:Choice>
                <mc:Fallback>
                  <p:oleObj name="Equation" r:id="rId3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1086114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4" name="Equation" r:id="rId5" imgW="127000" imgH="215900" progId="Equation.3">
                    <p:embed/>
                  </p:oleObj>
                </mc:Choice>
                <mc:Fallback>
                  <p:oleObj name="Equation" r:id="rId5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46623" y="1898115"/>
            <a:ext cx="3651249" cy="27384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750" y="3918376"/>
            <a:ext cx="3273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Results we already have: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17055"/>
              </p:ext>
            </p:extLst>
          </p:nvPr>
        </p:nvGraphicFramePr>
        <p:xfrm>
          <a:off x="3200159" y="4567238"/>
          <a:ext cx="115093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5" name="Equation" r:id="rId8" imgW="368300" imgH="215900" progId="Equation.3">
                  <p:embed/>
                </p:oleObj>
              </mc:Choice>
              <mc:Fallback>
                <p:oleObj name="Equation" r:id="rId8" imgW="368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00159" y="4567238"/>
                        <a:ext cx="1150938" cy="67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50570"/>
              </p:ext>
            </p:extLst>
          </p:nvPr>
        </p:nvGraphicFramePr>
        <p:xfrm>
          <a:off x="3530913" y="5384800"/>
          <a:ext cx="1288809" cy="60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6" name="Equation" r:id="rId10" imgW="457200" imgH="215900" progId="Equation.3">
                  <p:embed/>
                </p:oleObj>
              </mc:Choice>
              <mc:Fallback>
                <p:oleObj name="Equation" r:id="rId10" imgW="457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0913" y="5384800"/>
                        <a:ext cx="1288809" cy="60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8886" y="4631293"/>
            <a:ext cx="2072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 position: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80032" y="5367432"/>
            <a:ext cx="2436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Position Variance: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09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364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Shape of nucleus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278"/>
            <a:ext cx="9144000" cy="22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4260850"/>
            <a:ext cx="3505200" cy="147320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2984501" y="3857625"/>
            <a:ext cx="1650999" cy="730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35500" y="3626792"/>
            <a:ext cx="32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Fluid nuclear membrane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17" idx="1"/>
            <a:endCxn id="9" idx="3"/>
          </p:cNvCxnSpPr>
          <p:nvPr/>
        </p:nvCxnSpPr>
        <p:spPr>
          <a:xfrm flipH="1">
            <a:off x="4092575" y="4587875"/>
            <a:ext cx="542925" cy="40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35500" y="4357042"/>
            <a:ext cx="24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Spindle Pole Body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22" idx="1"/>
          </p:cNvCxnSpPr>
          <p:nvPr/>
        </p:nvCxnSpPr>
        <p:spPr>
          <a:xfrm flipH="1" flipV="1">
            <a:off x="2682876" y="5191126"/>
            <a:ext cx="1952624" cy="20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5500" y="5166667"/>
            <a:ext cx="3321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Chromosomes in nucleus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08000" y="6143625"/>
            <a:ext cx="8379066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Assume the shape of nucleus is determined by chromosomes in it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412" y="2341691"/>
            <a:ext cx="6078034" cy="2699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665" y="382983"/>
            <a:ext cx="4733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Characteristic quantities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6625" y="1434584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radius: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36625" y="240519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4" y="1029314"/>
            <a:ext cx="3565525" cy="12533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85527" y="510488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F497D"/>
                </a:solidFill>
              </a:rPr>
              <a:t>Asphericity</a:t>
            </a:r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6927" y="51048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F497D"/>
                </a:solidFill>
              </a:rPr>
              <a:t>Acylindricity</a:t>
            </a:r>
            <a:endParaRPr lang="en-US" sz="2400" dirty="0">
              <a:solidFill>
                <a:srgbClr val="1F497D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27" y="5566548"/>
            <a:ext cx="2833061" cy="8309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062" y="5566548"/>
            <a:ext cx="2364828" cy="8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Relative shape anisotropy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51" y="1346815"/>
            <a:ext cx="4779262" cy="1920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5" y="4254500"/>
            <a:ext cx="6781800" cy="177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50851" y="4079875"/>
            <a:ext cx="5065899" cy="47625"/>
          </a:xfrm>
          <a:prstGeom prst="straightConnector1">
            <a:avLst/>
          </a:prstGeom>
          <a:ln w="762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2798" y="370908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0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086154" y="375670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138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12061</TotalTime>
  <Words>743</Words>
  <Application>Microsoft Macintosh PowerPoint</Application>
  <PresentationFormat>On-screen Show (4:3)</PresentationFormat>
  <Paragraphs>181</Paragraphs>
  <Slides>40</Slides>
  <Notes>0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Characteristics of pinned polymer loop in external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187</cp:revision>
  <dcterms:created xsi:type="dcterms:W3CDTF">2014-01-10T16:20:02Z</dcterms:created>
  <dcterms:modified xsi:type="dcterms:W3CDTF">2015-01-05T12:39:21Z</dcterms:modified>
</cp:coreProperties>
</file>